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C1F"/>
    <a:srgbClr val="EFA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snapToObjects="1">
      <p:cViewPr>
        <p:scale>
          <a:sx n="111" d="100"/>
          <a:sy n="111" d="100"/>
        </p:scale>
        <p:origin x="181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B6DCA-2A9B-A343-BC62-3DE7D9AA9F35}"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426230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B6DCA-2A9B-A343-BC62-3DE7D9AA9F35}"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370231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B6DCA-2A9B-A343-BC62-3DE7D9AA9F35}"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41148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B6DCA-2A9B-A343-BC62-3DE7D9AA9F35}"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103976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AB6DCA-2A9B-A343-BC62-3DE7D9AA9F35}"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115817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B6DCA-2A9B-A343-BC62-3DE7D9AA9F35}"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320466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B6DCA-2A9B-A343-BC62-3DE7D9AA9F35}"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2324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B6DCA-2A9B-A343-BC62-3DE7D9AA9F35}"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114302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B6DCA-2A9B-A343-BC62-3DE7D9AA9F35}"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38994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9AB6DCA-2A9B-A343-BC62-3DE7D9AA9F35}"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38434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9AB6DCA-2A9B-A343-BC62-3DE7D9AA9F35}"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8EBF2-EE57-6949-8C43-11E77976F51A}" type="slidenum">
              <a:rPr lang="en-US" smtClean="0"/>
              <a:t>‹#›</a:t>
            </a:fld>
            <a:endParaRPr lang="en-US"/>
          </a:p>
        </p:txBody>
      </p:sp>
    </p:spTree>
    <p:extLst>
      <p:ext uri="{BB962C8B-B14F-4D97-AF65-F5344CB8AC3E}">
        <p14:creationId xmlns:p14="http://schemas.microsoft.com/office/powerpoint/2010/main" val="263313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9AB6DCA-2A9B-A343-BC62-3DE7D9AA9F35}" type="datetimeFigureOut">
              <a:rPr lang="en-US" smtClean="0"/>
              <a:t>1/14/19</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808EBF2-EE57-6949-8C43-11E77976F51A}" type="slidenum">
              <a:rPr lang="en-US" smtClean="0"/>
              <a:t>‹#›</a:t>
            </a:fld>
            <a:endParaRPr lang="en-US"/>
          </a:p>
        </p:txBody>
      </p:sp>
    </p:spTree>
    <p:extLst>
      <p:ext uri="{BB962C8B-B14F-4D97-AF65-F5344CB8AC3E}">
        <p14:creationId xmlns:p14="http://schemas.microsoft.com/office/powerpoint/2010/main" val="301824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8BFC5-014A-024E-981E-F100C8898F26}"/>
              </a:ext>
            </a:extLst>
          </p:cNvPr>
          <p:cNvSpPr/>
          <p:nvPr/>
        </p:nvSpPr>
        <p:spPr>
          <a:xfrm>
            <a:off x="0" y="0"/>
            <a:ext cx="10058401" cy="7772400"/>
          </a:xfrm>
          <a:prstGeom prst="rect">
            <a:avLst/>
          </a:prstGeom>
          <a:solidFill>
            <a:srgbClr val="D01C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040" dirty="0"/>
          </a:p>
        </p:txBody>
      </p:sp>
      <p:sp>
        <p:nvSpPr>
          <p:cNvPr id="5" name="Rectangle 4">
            <a:extLst>
              <a:ext uri="{FF2B5EF4-FFF2-40B4-BE49-F238E27FC236}">
                <a16:creationId xmlns:a16="http://schemas.microsoft.com/office/drawing/2014/main" id="{6162F583-FDA4-8048-82BF-84B3D4697490}"/>
              </a:ext>
            </a:extLst>
          </p:cNvPr>
          <p:cNvSpPr/>
          <p:nvPr/>
        </p:nvSpPr>
        <p:spPr>
          <a:xfrm>
            <a:off x="0" y="576200"/>
            <a:ext cx="10058400" cy="481888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ysClr val="windowText" lastClr="000000"/>
                </a:solidFill>
              </a:rPr>
              <a:t>Click “Shape Fill”, “Picture”, Select Picture from Computer</a:t>
            </a:r>
          </a:p>
        </p:txBody>
      </p:sp>
      <p:sp>
        <p:nvSpPr>
          <p:cNvPr id="6" name="TextBox 5">
            <a:extLst>
              <a:ext uri="{FF2B5EF4-FFF2-40B4-BE49-F238E27FC236}">
                <a16:creationId xmlns:a16="http://schemas.microsoft.com/office/drawing/2014/main" id="{EBE2D391-C6D7-064A-9A26-CC892B709190}"/>
              </a:ext>
            </a:extLst>
          </p:cNvPr>
          <p:cNvSpPr txBox="1"/>
          <p:nvPr/>
        </p:nvSpPr>
        <p:spPr>
          <a:xfrm>
            <a:off x="288518" y="125404"/>
            <a:ext cx="4087091" cy="323165"/>
          </a:xfrm>
          <a:prstGeom prst="rect">
            <a:avLst/>
          </a:prstGeom>
          <a:noFill/>
        </p:spPr>
        <p:txBody>
          <a:bodyPr wrap="square" rtlCol="0">
            <a:spAutoFit/>
          </a:bodyPr>
          <a:lstStyle/>
          <a:p>
            <a:r>
              <a:rPr lang="en-US" sz="1500" dirty="0">
                <a:solidFill>
                  <a:srgbClr val="EFAD00"/>
                </a:solidFill>
                <a:latin typeface="Arial" panose="020B0604020202020204" pitchFamily="34" charset="0"/>
                <a:cs typeface="Arial" panose="020B0604020202020204" pitchFamily="34" charset="0"/>
              </a:rPr>
              <a:t>EXECUTIVE OFFERING MEMORANDUM</a:t>
            </a:r>
          </a:p>
        </p:txBody>
      </p:sp>
      <p:sp>
        <p:nvSpPr>
          <p:cNvPr id="7" name="TextBox 6">
            <a:extLst>
              <a:ext uri="{FF2B5EF4-FFF2-40B4-BE49-F238E27FC236}">
                <a16:creationId xmlns:a16="http://schemas.microsoft.com/office/drawing/2014/main" id="{EC5B9EFB-2573-DF4E-9A4D-018D8E8E9BD2}"/>
              </a:ext>
            </a:extLst>
          </p:cNvPr>
          <p:cNvSpPr txBox="1"/>
          <p:nvPr/>
        </p:nvSpPr>
        <p:spPr>
          <a:xfrm>
            <a:off x="5681942" y="135061"/>
            <a:ext cx="4087091" cy="323165"/>
          </a:xfrm>
          <a:prstGeom prst="rect">
            <a:avLst/>
          </a:prstGeom>
          <a:noFill/>
        </p:spPr>
        <p:txBody>
          <a:bodyPr wrap="square" rtlCol="0">
            <a:spAutoFit/>
          </a:bodyPr>
          <a:lstStyle/>
          <a:p>
            <a:pPr algn="r"/>
            <a:r>
              <a:rPr lang="en-US" sz="1500" dirty="0">
                <a:solidFill>
                  <a:schemeClr val="bg1"/>
                </a:solidFill>
                <a:latin typeface="Arial" panose="020B0604020202020204" pitchFamily="34" charset="0"/>
                <a:cs typeface="Arial" panose="020B0604020202020204" pitchFamily="34" charset="0"/>
              </a:rPr>
              <a:t>RETAIL LEASE</a:t>
            </a:r>
          </a:p>
        </p:txBody>
      </p:sp>
      <p:pic>
        <p:nvPicPr>
          <p:cNvPr id="9" name="Picture 8">
            <a:extLst>
              <a:ext uri="{FF2B5EF4-FFF2-40B4-BE49-F238E27FC236}">
                <a16:creationId xmlns:a16="http://schemas.microsoft.com/office/drawing/2014/main" id="{6B474605-ADAB-484C-8907-382837A2EF74}"/>
              </a:ext>
            </a:extLst>
          </p:cNvPr>
          <p:cNvPicPr>
            <a:picLocks noChangeAspect="1"/>
          </p:cNvPicPr>
          <p:nvPr/>
        </p:nvPicPr>
        <p:blipFill>
          <a:blip r:embed="rId2"/>
          <a:stretch>
            <a:fillRect/>
          </a:stretch>
        </p:blipFill>
        <p:spPr>
          <a:xfrm>
            <a:off x="514222" y="6147309"/>
            <a:ext cx="3125081" cy="863683"/>
          </a:xfrm>
          <a:prstGeom prst="rect">
            <a:avLst/>
          </a:prstGeom>
        </p:spPr>
      </p:pic>
      <p:sp>
        <p:nvSpPr>
          <p:cNvPr id="10" name="TextBox 9">
            <a:extLst>
              <a:ext uri="{FF2B5EF4-FFF2-40B4-BE49-F238E27FC236}">
                <a16:creationId xmlns:a16="http://schemas.microsoft.com/office/drawing/2014/main" id="{CD212668-E6E0-694E-9E96-A1355C28F13A}"/>
              </a:ext>
            </a:extLst>
          </p:cNvPr>
          <p:cNvSpPr txBox="1"/>
          <p:nvPr/>
        </p:nvSpPr>
        <p:spPr>
          <a:xfrm>
            <a:off x="3970116" y="5547864"/>
            <a:ext cx="5752618" cy="692497"/>
          </a:xfrm>
          <a:prstGeom prst="rect">
            <a:avLst/>
          </a:prstGeom>
          <a:noFill/>
        </p:spPr>
        <p:txBody>
          <a:bodyPr wrap="square" rtlCol="0">
            <a:spAutoFit/>
          </a:bodyPr>
          <a:lstStyle/>
          <a:p>
            <a:r>
              <a:rPr lang="en-US" sz="3900" b="1" dirty="0">
                <a:solidFill>
                  <a:schemeClr val="bg1"/>
                </a:solidFill>
                <a:latin typeface="Arial Narrow" panose="020B0604020202020204" pitchFamily="34" charset="0"/>
                <a:cs typeface="Arial Narrow" panose="020B0604020202020204" pitchFamily="34" charset="0"/>
              </a:rPr>
              <a:t>PROPERTY ADDRESS HERE</a:t>
            </a:r>
          </a:p>
        </p:txBody>
      </p:sp>
      <p:sp>
        <p:nvSpPr>
          <p:cNvPr id="12" name="TextBox 11">
            <a:extLst>
              <a:ext uri="{FF2B5EF4-FFF2-40B4-BE49-F238E27FC236}">
                <a16:creationId xmlns:a16="http://schemas.microsoft.com/office/drawing/2014/main" id="{8B1B603B-E1D3-8E42-AC5F-15C7A239184D}"/>
              </a:ext>
            </a:extLst>
          </p:cNvPr>
          <p:cNvSpPr txBox="1"/>
          <p:nvPr/>
        </p:nvSpPr>
        <p:spPr>
          <a:xfrm>
            <a:off x="3970116" y="6079861"/>
            <a:ext cx="5752618" cy="477054"/>
          </a:xfrm>
          <a:prstGeom prst="rect">
            <a:avLst/>
          </a:prstGeom>
          <a:noFill/>
        </p:spPr>
        <p:txBody>
          <a:bodyPr wrap="square" rtlCol="0">
            <a:spAutoFit/>
          </a:bodyPr>
          <a:lstStyle/>
          <a:p>
            <a:r>
              <a:rPr lang="en-US" sz="2500" b="1" dirty="0">
                <a:solidFill>
                  <a:schemeClr val="bg1"/>
                </a:solidFill>
                <a:latin typeface="Arial Narrow" panose="020B0604020202020204" pitchFamily="34" charset="0"/>
                <a:cs typeface="Arial Narrow" panose="020B0604020202020204" pitchFamily="34" charset="0"/>
              </a:rPr>
              <a:t>PROPERTY CITY, STATE, ZIP</a:t>
            </a:r>
          </a:p>
        </p:txBody>
      </p:sp>
      <p:sp>
        <p:nvSpPr>
          <p:cNvPr id="13" name="TextBox 12">
            <a:extLst>
              <a:ext uri="{FF2B5EF4-FFF2-40B4-BE49-F238E27FC236}">
                <a16:creationId xmlns:a16="http://schemas.microsoft.com/office/drawing/2014/main" id="{25FAD83A-2E3C-CA43-B337-161DA0678C1F}"/>
              </a:ext>
            </a:extLst>
          </p:cNvPr>
          <p:cNvSpPr txBox="1"/>
          <p:nvPr/>
        </p:nvSpPr>
        <p:spPr>
          <a:xfrm>
            <a:off x="3970117" y="6524190"/>
            <a:ext cx="2569580"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Listing Agent Name</a:t>
            </a:r>
          </a:p>
          <a:p>
            <a:r>
              <a:rPr lang="en-US" sz="1200" dirty="0">
                <a:solidFill>
                  <a:schemeClr val="bg1"/>
                </a:solidFill>
                <a:latin typeface="Arial Narrow" panose="020B0604020202020204" pitchFamily="34" charset="0"/>
                <a:cs typeface="Arial Narrow" panose="020B0604020202020204" pitchFamily="34" charset="0"/>
              </a:rPr>
              <a:t>Title</a:t>
            </a:r>
          </a:p>
        </p:txBody>
      </p:sp>
      <p:sp>
        <p:nvSpPr>
          <p:cNvPr id="14" name="TextBox 13">
            <a:extLst>
              <a:ext uri="{FF2B5EF4-FFF2-40B4-BE49-F238E27FC236}">
                <a16:creationId xmlns:a16="http://schemas.microsoft.com/office/drawing/2014/main" id="{09C4D439-6662-D248-A60E-35C4A3C74115}"/>
              </a:ext>
            </a:extLst>
          </p:cNvPr>
          <p:cNvSpPr txBox="1"/>
          <p:nvPr/>
        </p:nvSpPr>
        <p:spPr>
          <a:xfrm>
            <a:off x="6324630" y="6524978"/>
            <a:ext cx="2569580"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Co-Listing Agent Name</a:t>
            </a:r>
          </a:p>
          <a:p>
            <a:r>
              <a:rPr lang="en-US" sz="1200" dirty="0">
                <a:solidFill>
                  <a:schemeClr val="bg1"/>
                </a:solidFill>
                <a:latin typeface="Arial Narrow" panose="020B0604020202020204" pitchFamily="34" charset="0"/>
                <a:cs typeface="Arial Narrow" panose="020B0604020202020204" pitchFamily="34" charset="0"/>
              </a:rPr>
              <a:t>Title</a:t>
            </a:r>
          </a:p>
        </p:txBody>
      </p:sp>
      <p:cxnSp>
        <p:nvCxnSpPr>
          <p:cNvPr id="16" name="Straight Connector 15">
            <a:extLst>
              <a:ext uri="{FF2B5EF4-FFF2-40B4-BE49-F238E27FC236}">
                <a16:creationId xmlns:a16="http://schemas.microsoft.com/office/drawing/2014/main" id="{F74D2EEE-A214-6B40-981D-1B1FD831B60B}"/>
              </a:ext>
            </a:extLst>
          </p:cNvPr>
          <p:cNvCxnSpPr/>
          <p:nvPr/>
        </p:nvCxnSpPr>
        <p:spPr>
          <a:xfrm>
            <a:off x="4068500" y="7078454"/>
            <a:ext cx="914400" cy="0"/>
          </a:xfrm>
          <a:prstGeom prst="line">
            <a:avLst/>
          </a:prstGeom>
          <a:ln>
            <a:solidFill>
              <a:srgbClr val="EFAD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FE7AD59-BA65-0E41-9F8F-C7FEF4F5D3DE}"/>
              </a:ext>
            </a:extLst>
          </p:cNvPr>
          <p:cNvCxnSpPr/>
          <p:nvPr/>
        </p:nvCxnSpPr>
        <p:spPr>
          <a:xfrm>
            <a:off x="6429044" y="7078454"/>
            <a:ext cx="914400" cy="0"/>
          </a:xfrm>
          <a:prstGeom prst="line">
            <a:avLst/>
          </a:prstGeom>
          <a:ln>
            <a:solidFill>
              <a:srgbClr val="EFAD00"/>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2C584B7B-7F57-6440-BFFA-BF3ABEE1136A}"/>
              </a:ext>
            </a:extLst>
          </p:cNvPr>
          <p:cNvSpPr txBox="1"/>
          <p:nvPr/>
        </p:nvSpPr>
        <p:spPr>
          <a:xfrm>
            <a:off x="3970117" y="7138890"/>
            <a:ext cx="2354513" cy="461665"/>
          </a:xfrm>
          <a:prstGeom prst="rect">
            <a:avLst/>
          </a:prstGeom>
          <a:noFill/>
        </p:spPr>
        <p:txBody>
          <a:bodyPr wrap="square" rtlCol="0">
            <a:spAutoFit/>
          </a:bodyPr>
          <a:lstStyle/>
          <a:p>
            <a:r>
              <a:rPr lang="en-US" sz="1200" dirty="0" err="1">
                <a:solidFill>
                  <a:schemeClr val="bg1"/>
                </a:solidFill>
                <a:latin typeface="Arial Narrow" panose="020B0604020202020204" pitchFamily="34" charset="0"/>
                <a:cs typeface="Arial Narrow" panose="020B0604020202020204" pitchFamily="34" charset="0"/>
              </a:rPr>
              <a:t>agent@politangroup.com</a:t>
            </a:r>
            <a:endParaRPr lang="en-US" sz="1200" dirty="0">
              <a:solidFill>
                <a:schemeClr val="bg1"/>
              </a:solidFill>
              <a:latin typeface="Arial Narrow" panose="020B0604020202020204" pitchFamily="34" charset="0"/>
              <a:cs typeface="Arial Narrow" panose="020B0604020202020204" pitchFamily="34" charset="0"/>
            </a:endParaRPr>
          </a:p>
          <a:p>
            <a:r>
              <a:rPr lang="en-US" sz="1200" dirty="0">
                <a:solidFill>
                  <a:schemeClr val="bg1"/>
                </a:solidFill>
                <a:latin typeface="Arial Narrow" panose="020B0604020202020204" pitchFamily="34" charset="0"/>
                <a:cs typeface="Arial Narrow" panose="020B0604020202020204" pitchFamily="34" charset="0"/>
              </a:rPr>
              <a:t>(123) 456-7890</a:t>
            </a:r>
          </a:p>
        </p:txBody>
      </p:sp>
      <p:sp>
        <p:nvSpPr>
          <p:cNvPr id="22" name="TextBox 21">
            <a:extLst>
              <a:ext uri="{FF2B5EF4-FFF2-40B4-BE49-F238E27FC236}">
                <a16:creationId xmlns:a16="http://schemas.microsoft.com/office/drawing/2014/main" id="{01EBCAE8-C812-7E49-916C-3E0BB8265FAD}"/>
              </a:ext>
            </a:extLst>
          </p:cNvPr>
          <p:cNvSpPr txBox="1"/>
          <p:nvPr/>
        </p:nvSpPr>
        <p:spPr>
          <a:xfrm>
            <a:off x="6324630" y="7125808"/>
            <a:ext cx="2354513" cy="461665"/>
          </a:xfrm>
          <a:prstGeom prst="rect">
            <a:avLst/>
          </a:prstGeom>
          <a:noFill/>
        </p:spPr>
        <p:txBody>
          <a:bodyPr wrap="square" rtlCol="0">
            <a:spAutoFit/>
          </a:bodyPr>
          <a:lstStyle/>
          <a:p>
            <a:r>
              <a:rPr lang="en-US" sz="1200" dirty="0" err="1">
                <a:solidFill>
                  <a:schemeClr val="bg1"/>
                </a:solidFill>
                <a:latin typeface="Arial Narrow" panose="020B0604020202020204" pitchFamily="34" charset="0"/>
                <a:cs typeface="Arial Narrow" panose="020B0604020202020204" pitchFamily="34" charset="0"/>
              </a:rPr>
              <a:t>agent@politangroup.com</a:t>
            </a:r>
            <a:endParaRPr lang="en-US" sz="1200" dirty="0">
              <a:solidFill>
                <a:schemeClr val="bg1"/>
              </a:solidFill>
              <a:latin typeface="Arial Narrow" panose="020B0604020202020204" pitchFamily="34" charset="0"/>
              <a:cs typeface="Arial Narrow" panose="020B0604020202020204" pitchFamily="34" charset="0"/>
            </a:endParaRPr>
          </a:p>
          <a:p>
            <a:r>
              <a:rPr lang="en-US" sz="1200" dirty="0">
                <a:solidFill>
                  <a:schemeClr val="bg1"/>
                </a:solidFill>
                <a:latin typeface="Arial Narrow" panose="020B0604020202020204" pitchFamily="34" charset="0"/>
                <a:cs typeface="Arial Narrow" panose="020B0604020202020204" pitchFamily="34" charset="0"/>
              </a:rPr>
              <a:t>(123) 456-7890</a:t>
            </a:r>
          </a:p>
        </p:txBody>
      </p:sp>
    </p:spTree>
    <p:extLst>
      <p:ext uri="{BB962C8B-B14F-4D97-AF65-F5344CB8AC3E}">
        <p14:creationId xmlns:p14="http://schemas.microsoft.com/office/powerpoint/2010/main" val="360542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E22199-38B2-BB46-A523-F812FDBB572F}"/>
              </a:ext>
            </a:extLst>
          </p:cNvPr>
          <p:cNvSpPr/>
          <p:nvPr/>
        </p:nvSpPr>
        <p:spPr>
          <a:xfrm>
            <a:off x="5107280" y="4103045"/>
            <a:ext cx="4160520" cy="285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“Shape Fill”, “Picture”, Select Picture from Computer</a:t>
            </a:r>
          </a:p>
        </p:txBody>
      </p:sp>
      <p:sp>
        <p:nvSpPr>
          <p:cNvPr id="14" name="Rectangle 13">
            <a:extLst>
              <a:ext uri="{FF2B5EF4-FFF2-40B4-BE49-F238E27FC236}">
                <a16:creationId xmlns:a16="http://schemas.microsoft.com/office/drawing/2014/main" id="{C1B78287-49A2-A244-B1D8-F336F3A5B1D5}"/>
              </a:ext>
            </a:extLst>
          </p:cNvPr>
          <p:cNvSpPr/>
          <p:nvPr/>
        </p:nvSpPr>
        <p:spPr>
          <a:xfrm>
            <a:off x="5107577" y="816428"/>
            <a:ext cx="4160520" cy="285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“Shape Fill”, “Picture”, Select Picture from Computer</a:t>
            </a:r>
          </a:p>
        </p:txBody>
      </p:sp>
      <p:sp>
        <p:nvSpPr>
          <p:cNvPr id="3" name="Rectangle 2">
            <a:extLst>
              <a:ext uri="{FF2B5EF4-FFF2-40B4-BE49-F238E27FC236}">
                <a16:creationId xmlns:a16="http://schemas.microsoft.com/office/drawing/2014/main" id="{C805A61A-B1C6-9540-87BB-4EA19FC2CF5F}"/>
              </a:ext>
            </a:extLst>
          </p:cNvPr>
          <p:cNvSpPr/>
          <p:nvPr/>
        </p:nvSpPr>
        <p:spPr>
          <a:xfrm>
            <a:off x="790600" y="868680"/>
            <a:ext cx="4361688" cy="6035040"/>
          </a:xfrm>
          <a:prstGeom prst="rect">
            <a:avLst/>
          </a:prstGeom>
          <a:solidFill>
            <a:schemeClr val="bg1"/>
          </a:solidFill>
          <a:ln>
            <a:noFill/>
          </a:ln>
          <a:effectLst>
            <a:outerShdw blurRad="508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B0DF17-2D1C-B343-B259-EBE914471E53}"/>
              </a:ext>
            </a:extLst>
          </p:cNvPr>
          <p:cNvSpPr txBox="1"/>
          <p:nvPr/>
        </p:nvSpPr>
        <p:spPr>
          <a:xfrm>
            <a:off x="945930" y="1166212"/>
            <a:ext cx="4083269" cy="5139869"/>
          </a:xfrm>
          <a:prstGeom prst="rect">
            <a:avLst/>
          </a:prstGeom>
          <a:noFill/>
        </p:spPr>
        <p:txBody>
          <a:bodyPr wrap="square" rtlCol="0">
            <a:spAutoFit/>
          </a:bodyPr>
          <a:lstStyle/>
          <a:p>
            <a:r>
              <a:rPr lang="en-US" sz="2000" b="1" dirty="0">
                <a:solidFill>
                  <a:srgbClr val="EFAD00"/>
                </a:solidFill>
                <a:latin typeface="Arial Narrow" panose="020B0604020202020204" pitchFamily="34" charset="0"/>
                <a:cs typeface="Arial Narrow" panose="020B0604020202020204" pitchFamily="34" charset="0"/>
              </a:rPr>
              <a:t>EXECUTIVE SUMMARY</a:t>
            </a:r>
          </a:p>
          <a:p>
            <a:endParaRPr lang="en-US" sz="1400" b="1" dirty="0">
              <a:solidFill>
                <a:srgbClr val="EFAD00"/>
              </a:solidFill>
              <a:latin typeface="Arial Narrow" panose="020B0604020202020204" pitchFamily="34" charset="0"/>
              <a:cs typeface="Arial Narrow" panose="020B0604020202020204" pitchFamily="34" charset="0"/>
            </a:endParaRPr>
          </a:p>
          <a:p>
            <a:r>
              <a:rPr lang="en-US" sz="1400" dirty="0" err="1">
                <a:latin typeface="Arial Narrow" panose="020B0604020202020204" pitchFamily="34" charset="0"/>
                <a:cs typeface="Arial Narrow" panose="020B0604020202020204" pitchFamily="34" charset="0"/>
              </a:rPr>
              <a:t>Politan</a:t>
            </a:r>
            <a:r>
              <a:rPr lang="en-US" sz="1400" dirty="0">
                <a:latin typeface="Arial Narrow" panose="020B0604020202020204" pitchFamily="34" charset="0"/>
                <a:cs typeface="Arial Narrow" panose="020B0604020202020204" pitchFamily="34" charset="0"/>
              </a:rPr>
              <a:t> Real Estate is pleased to Lorem Ipsum. The offering consists of a development site located right on Roosevelt Avenue. The site has been approved for 12,250 sq. ft, with 6 stories and an elevator. The site has already been demolished, with underpinning partially completed. The back of the site has van access available.</a:t>
            </a:r>
            <a:br>
              <a:rPr lang="en-US" sz="1400" dirty="0">
                <a:latin typeface="Arial Narrow" panose="020B0604020202020204" pitchFamily="34" charset="0"/>
                <a:cs typeface="Arial Narrow" panose="020B0604020202020204" pitchFamily="34" charset="0"/>
              </a:rPr>
            </a:br>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This is the heart of Jackson Heights, one of the most heavily foot trafficked areas in all of New York. Roosevelt Avenue is the main street through Jackson Heights, which stretches from Flushing all the way to Long Island City. In addition, the 69th Street 7 train station is only a few steps away, and the E, F, M and R trains a few blocks down at 74th street, along with the Q32; making this perfect for a transit oriented developer.</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Jackson Heights is a vibrant business district home to many national retailers and banks including Citibank, Chase, TD Bank, PNB, Capital One, Duane Reade Pharmacy, City MD and more. This offering presents a great opportunity for potential income improvement.</a:t>
            </a:r>
          </a:p>
        </p:txBody>
      </p:sp>
      <p:pic>
        <p:nvPicPr>
          <p:cNvPr id="5" name="Picture 4">
            <a:extLst>
              <a:ext uri="{FF2B5EF4-FFF2-40B4-BE49-F238E27FC236}">
                <a16:creationId xmlns:a16="http://schemas.microsoft.com/office/drawing/2014/main" id="{72452C89-7095-0945-BF9C-FF908F6AE6E2}"/>
              </a:ext>
            </a:extLst>
          </p:cNvPr>
          <p:cNvPicPr>
            <a:picLocks noChangeAspect="1"/>
          </p:cNvPicPr>
          <p:nvPr/>
        </p:nvPicPr>
        <p:blipFill>
          <a:blip r:embed="rId2"/>
          <a:stretch>
            <a:fillRect/>
          </a:stretch>
        </p:blipFill>
        <p:spPr>
          <a:xfrm>
            <a:off x="447700" y="525780"/>
            <a:ext cx="685800" cy="685800"/>
          </a:xfrm>
          <a:prstGeom prst="rect">
            <a:avLst/>
          </a:prstGeom>
        </p:spPr>
      </p:pic>
      <p:sp>
        <p:nvSpPr>
          <p:cNvPr id="6" name="TextBox 5">
            <a:extLst>
              <a:ext uri="{FF2B5EF4-FFF2-40B4-BE49-F238E27FC236}">
                <a16:creationId xmlns:a16="http://schemas.microsoft.com/office/drawing/2014/main" id="{864C49E1-A457-D348-961C-AFAFC2924989}"/>
              </a:ext>
            </a:extLst>
          </p:cNvPr>
          <p:cNvSpPr txBox="1"/>
          <p:nvPr/>
        </p:nvSpPr>
        <p:spPr>
          <a:xfrm>
            <a:off x="447700" y="7201252"/>
            <a:ext cx="2541465" cy="323165"/>
          </a:xfrm>
          <a:prstGeom prst="rect">
            <a:avLst/>
          </a:prstGeom>
          <a:noFill/>
        </p:spPr>
        <p:txBody>
          <a:bodyPr wrap="none" rtlCol="0">
            <a:spAutoFit/>
          </a:bodyPr>
          <a:lstStyle/>
          <a:p>
            <a:r>
              <a:rPr lang="en-US" sz="1500" b="1" dirty="0">
                <a:solidFill>
                  <a:srgbClr val="EFAD00"/>
                </a:solidFill>
                <a:latin typeface="Arial Narrow" panose="020B0604020202020204" pitchFamily="34" charset="0"/>
                <a:cs typeface="Arial Narrow" panose="020B0604020202020204" pitchFamily="34" charset="0"/>
              </a:rPr>
              <a:t>2</a:t>
            </a:r>
            <a:r>
              <a:rPr lang="en-US" sz="1500" dirty="0">
                <a:solidFill>
                  <a:srgbClr val="EFAD00"/>
                </a:solidFill>
                <a:latin typeface="Arial Narrow" panose="020B0604020202020204" pitchFamily="34" charset="0"/>
                <a:cs typeface="Arial Narrow" panose="020B0604020202020204" pitchFamily="34" charset="0"/>
              </a:rPr>
              <a:t> PROPERTY ADDRESS HERE</a:t>
            </a:r>
          </a:p>
        </p:txBody>
      </p:sp>
      <p:sp>
        <p:nvSpPr>
          <p:cNvPr id="7" name="TextBox 6">
            <a:extLst>
              <a:ext uri="{FF2B5EF4-FFF2-40B4-BE49-F238E27FC236}">
                <a16:creationId xmlns:a16="http://schemas.microsoft.com/office/drawing/2014/main" id="{9FD16C21-63EC-C042-BE62-4DF96C0BB22E}"/>
              </a:ext>
            </a:extLst>
          </p:cNvPr>
          <p:cNvSpPr txBox="1"/>
          <p:nvPr/>
        </p:nvSpPr>
        <p:spPr>
          <a:xfrm>
            <a:off x="7676453" y="7201252"/>
            <a:ext cx="1934247" cy="323165"/>
          </a:xfrm>
          <a:prstGeom prst="rect">
            <a:avLst/>
          </a:prstGeom>
          <a:noFill/>
        </p:spPr>
        <p:txBody>
          <a:bodyPr wrap="none" rtlCol="0">
            <a:spAutoFit/>
          </a:bodyPr>
          <a:lstStyle/>
          <a:p>
            <a:pPr algn="r"/>
            <a:r>
              <a:rPr lang="en-US" sz="1500" b="1" dirty="0">
                <a:solidFill>
                  <a:srgbClr val="EFAD00"/>
                </a:solidFill>
                <a:latin typeface="Arial Narrow" panose="020B0604020202020204" pitchFamily="34" charset="0"/>
                <a:cs typeface="Arial Narrow" panose="020B0604020202020204" pitchFamily="34" charset="0"/>
              </a:rPr>
              <a:t>EXECUTIVE SUMMARY</a:t>
            </a:r>
            <a:endParaRPr lang="en-US" sz="1500" dirty="0">
              <a:solidFill>
                <a:srgbClr val="EFAD00"/>
              </a:solidFill>
              <a:latin typeface="Arial Narrow" panose="020B0604020202020204" pitchFamily="34" charset="0"/>
              <a:cs typeface="Arial Narrow" panose="020B0604020202020204" pitchFamily="34" charset="0"/>
            </a:endParaRPr>
          </a:p>
        </p:txBody>
      </p:sp>
      <p:pic>
        <p:nvPicPr>
          <p:cNvPr id="11" name="Picture 10">
            <a:extLst>
              <a:ext uri="{FF2B5EF4-FFF2-40B4-BE49-F238E27FC236}">
                <a16:creationId xmlns:a16="http://schemas.microsoft.com/office/drawing/2014/main" id="{386FECA4-FAC5-534C-BD9A-62A1EDDD88A8}"/>
              </a:ext>
            </a:extLst>
          </p:cNvPr>
          <p:cNvPicPr>
            <a:picLocks noChangeAspect="1"/>
          </p:cNvPicPr>
          <p:nvPr/>
        </p:nvPicPr>
        <p:blipFill rotWithShape="1">
          <a:blip r:embed="rId3"/>
          <a:srcRect l="10714" t="24643" r="11429" b="28214"/>
          <a:stretch/>
        </p:blipFill>
        <p:spPr>
          <a:xfrm>
            <a:off x="8056220" y="290468"/>
            <a:ext cx="1554480" cy="470623"/>
          </a:xfrm>
          <a:prstGeom prst="rect">
            <a:avLst/>
          </a:prstGeom>
        </p:spPr>
      </p:pic>
    </p:spTree>
    <p:extLst>
      <p:ext uri="{BB962C8B-B14F-4D97-AF65-F5344CB8AC3E}">
        <p14:creationId xmlns:p14="http://schemas.microsoft.com/office/powerpoint/2010/main" val="162809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67855-B9DF-4D46-8629-34B9C2368186}"/>
              </a:ext>
            </a:extLst>
          </p:cNvPr>
          <p:cNvSpPr/>
          <p:nvPr/>
        </p:nvSpPr>
        <p:spPr>
          <a:xfrm>
            <a:off x="1143000" y="849085"/>
            <a:ext cx="7772400" cy="289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“Shape Fill”, “Picture”, Select Picture from Computer</a:t>
            </a:r>
          </a:p>
        </p:txBody>
      </p:sp>
      <p:sp>
        <p:nvSpPr>
          <p:cNvPr id="5" name="TextBox 4">
            <a:extLst>
              <a:ext uri="{FF2B5EF4-FFF2-40B4-BE49-F238E27FC236}">
                <a16:creationId xmlns:a16="http://schemas.microsoft.com/office/drawing/2014/main" id="{85FD257B-84F3-B44C-A63D-5011E790D37F}"/>
              </a:ext>
            </a:extLst>
          </p:cNvPr>
          <p:cNvSpPr txBox="1"/>
          <p:nvPr/>
        </p:nvSpPr>
        <p:spPr>
          <a:xfrm>
            <a:off x="447700" y="7201252"/>
            <a:ext cx="2462918" cy="323165"/>
          </a:xfrm>
          <a:prstGeom prst="rect">
            <a:avLst/>
          </a:prstGeom>
          <a:noFill/>
        </p:spPr>
        <p:txBody>
          <a:bodyPr wrap="none" rtlCol="0">
            <a:spAutoFit/>
          </a:bodyPr>
          <a:lstStyle/>
          <a:p>
            <a:r>
              <a:rPr lang="en-US" sz="1500" b="1" dirty="0">
                <a:solidFill>
                  <a:srgbClr val="EFAD00"/>
                </a:solidFill>
                <a:latin typeface="Arial Narrow" panose="020B0604020202020204" pitchFamily="34" charset="0"/>
                <a:cs typeface="Arial Narrow" panose="020B0604020202020204" pitchFamily="34" charset="0"/>
              </a:rPr>
              <a:t>3</a:t>
            </a:r>
            <a:r>
              <a:rPr lang="en-US" sz="1500" dirty="0">
                <a:solidFill>
                  <a:srgbClr val="EFAD00"/>
                </a:solidFill>
                <a:latin typeface="Arial Narrow" panose="020B0604020202020204" pitchFamily="34" charset="0"/>
                <a:cs typeface="Arial Narrow" panose="020B0604020202020204" pitchFamily="34" charset="0"/>
              </a:rPr>
              <a:t> PROPERTY ADDRESS HERE</a:t>
            </a:r>
          </a:p>
        </p:txBody>
      </p:sp>
      <p:sp>
        <p:nvSpPr>
          <p:cNvPr id="6" name="TextBox 5">
            <a:extLst>
              <a:ext uri="{FF2B5EF4-FFF2-40B4-BE49-F238E27FC236}">
                <a16:creationId xmlns:a16="http://schemas.microsoft.com/office/drawing/2014/main" id="{975EFEBC-9627-E046-8585-E96B0AF57154}"/>
              </a:ext>
            </a:extLst>
          </p:cNvPr>
          <p:cNvSpPr txBox="1"/>
          <p:nvPr/>
        </p:nvSpPr>
        <p:spPr>
          <a:xfrm>
            <a:off x="7664911" y="7201252"/>
            <a:ext cx="1945789" cy="323165"/>
          </a:xfrm>
          <a:prstGeom prst="rect">
            <a:avLst/>
          </a:prstGeom>
          <a:noFill/>
        </p:spPr>
        <p:txBody>
          <a:bodyPr wrap="none" rtlCol="0">
            <a:spAutoFit/>
          </a:bodyPr>
          <a:lstStyle/>
          <a:p>
            <a:pPr algn="r"/>
            <a:r>
              <a:rPr lang="en-US" sz="1500" b="1" dirty="0">
                <a:solidFill>
                  <a:srgbClr val="EFAD00"/>
                </a:solidFill>
                <a:latin typeface="Arial Narrow" panose="020B0604020202020204" pitchFamily="34" charset="0"/>
                <a:cs typeface="Arial Narrow" panose="020B0604020202020204" pitchFamily="34" charset="0"/>
              </a:rPr>
              <a:t>PROPERTY OVERVIEW</a:t>
            </a:r>
            <a:endParaRPr lang="en-US" sz="1500" dirty="0">
              <a:solidFill>
                <a:srgbClr val="EFAD00"/>
              </a:solidFill>
              <a:latin typeface="Arial Narrow" panose="020B0604020202020204" pitchFamily="34" charset="0"/>
              <a:cs typeface="Arial Narrow" panose="020B0604020202020204" pitchFamily="34" charset="0"/>
            </a:endParaRPr>
          </a:p>
        </p:txBody>
      </p:sp>
      <p:pic>
        <p:nvPicPr>
          <p:cNvPr id="7" name="Picture 6">
            <a:extLst>
              <a:ext uri="{FF2B5EF4-FFF2-40B4-BE49-F238E27FC236}">
                <a16:creationId xmlns:a16="http://schemas.microsoft.com/office/drawing/2014/main" id="{9C1FFC35-A8E4-9047-B076-35EBED940383}"/>
              </a:ext>
            </a:extLst>
          </p:cNvPr>
          <p:cNvPicPr>
            <a:picLocks noChangeAspect="1"/>
          </p:cNvPicPr>
          <p:nvPr/>
        </p:nvPicPr>
        <p:blipFill rotWithShape="1">
          <a:blip r:embed="rId2"/>
          <a:srcRect l="10714" t="24643" r="11429" b="28214"/>
          <a:stretch/>
        </p:blipFill>
        <p:spPr>
          <a:xfrm>
            <a:off x="8056220" y="290468"/>
            <a:ext cx="1554480" cy="470623"/>
          </a:xfrm>
          <a:prstGeom prst="rect">
            <a:avLst/>
          </a:prstGeom>
        </p:spPr>
      </p:pic>
      <p:sp>
        <p:nvSpPr>
          <p:cNvPr id="8" name="TextBox 7">
            <a:extLst>
              <a:ext uri="{FF2B5EF4-FFF2-40B4-BE49-F238E27FC236}">
                <a16:creationId xmlns:a16="http://schemas.microsoft.com/office/drawing/2014/main" id="{4B590A0B-1F42-4346-B42F-E840E05DE1CD}"/>
              </a:ext>
            </a:extLst>
          </p:cNvPr>
          <p:cNvSpPr txBox="1"/>
          <p:nvPr/>
        </p:nvSpPr>
        <p:spPr>
          <a:xfrm>
            <a:off x="3692584" y="3997231"/>
            <a:ext cx="2532168" cy="400110"/>
          </a:xfrm>
          <a:prstGeom prst="rect">
            <a:avLst/>
          </a:prstGeom>
          <a:noFill/>
        </p:spPr>
        <p:txBody>
          <a:bodyPr wrap="none" rtlCol="0">
            <a:spAutoFit/>
          </a:bodyPr>
          <a:lstStyle/>
          <a:p>
            <a:r>
              <a:rPr lang="en-US" sz="2000" b="1" dirty="0">
                <a:solidFill>
                  <a:srgbClr val="EFAD00"/>
                </a:solidFill>
                <a:latin typeface="Arial Narrow" panose="020B0604020202020204" pitchFamily="34" charset="0"/>
                <a:cs typeface="Arial Narrow" panose="020B0604020202020204" pitchFamily="34" charset="0"/>
              </a:rPr>
              <a:t>PROPERTY OVERVIEW</a:t>
            </a:r>
          </a:p>
        </p:txBody>
      </p:sp>
      <p:sp>
        <p:nvSpPr>
          <p:cNvPr id="9" name="Rectangle 8">
            <a:extLst>
              <a:ext uri="{FF2B5EF4-FFF2-40B4-BE49-F238E27FC236}">
                <a16:creationId xmlns:a16="http://schemas.microsoft.com/office/drawing/2014/main" id="{8806DDF1-8B9F-AD45-8E39-E5EAD0AF9B00}"/>
              </a:ext>
            </a:extLst>
          </p:cNvPr>
          <p:cNvSpPr/>
          <p:nvPr/>
        </p:nvSpPr>
        <p:spPr>
          <a:xfrm>
            <a:off x="447700" y="4646838"/>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96348D-EC2F-8946-8EE9-2B4A9A5105BA}"/>
              </a:ext>
            </a:extLst>
          </p:cNvPr>
          <p:cNvSpPr/>
          <p:nvPr/>
        </p:nvSpPr>
        <p:spPr>
          <a:xfrm>
            <a:off x="5313022" y="5485889"/>
            <a:ext cx="4297680" cy="1645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3A3F97-1D5E-204B-92B5-E5FAD53566B0}"/>
              </a:ext>
            </a:extLst>
          </p:cNvPr>
          <p:cNvSpPr/>
          <p:nvPr/>
        </p:nvSpPr>
        <p:spPr>
          <a:xfrm>
            <a:off x="447698" y="4850615"/>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A2D099-7878-784B-84B7-4E38C9F24887}"/>
              </a:ext>
            </a:extLst>
          </p:cNvPr>
          <p:cNvSpPr/>
          <p:nvPr/>
        </p:nvSpPr>
        <p:spPr>
          <a:xfrm>
            <a:off x="447698" y="5064599"/>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6A61A3-1156-4242-AE69-39977037CB86}"/>
              </a:ext>
            </a:extLst>
          </p:cNvPr>
          <p:cNvSpPr/>
          <p:nvPr/>
        </p:nvSpPr>
        <p:spPr>
          <a:xfrm>
            <a:off x="447696" y="5268376"/>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1852C8-6FB5-4D4D-9F41-D9EAD68AC376}"/>
              </a:ext>
            </a:extLst>
          </p:cNvPr>
          <p:cNvSpPr/>
          <p:nvPr/>
        </p:nvSpPr>
        <p:spPr>
          <a:xfrm>
            <a:off x="447698" y="5478688"/>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B4B5784-50AF-024D-9E7C-71C35AE3AF54}"/>
              </a:ext>
            </a:extLst>
          </p:cNvPr>
          <p:cNvSpPr/>
          <p:nvPr/>
        </p:nvSpPr>
        <p:spPr>
          <a:xfrm>
            <a:off x="447696" y="5682465"/>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085DE72-7FAF-B742-9D98-95FCF54F7BE1}"/>
              </a:ext>
            </a:extLst>
          </p:cNvPr>
          <p:cNvSpPr/>
          <p:nvPr/>
        </p:nvSpPr>
        <p:spPr>
          <a:xfrm>
            <a:off x="447696" y="5890827"/>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19A6788-38E0-C94D-AAF2-B4FAA5D23AE2}"/>
              </a:ext>
            </a:extLst>
          </p:cNvPr>
          <p:cNvSpPr/>
          <p:nvPr/>
        </p:nvSpPr>
        <p:spPr>
          <a:xfrm>
            <a:off x="447694" y="6094604"/>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C57E03-1263-854B-83D4-57C6C0C41B5F}"/>
              </a:ext>
            </a:extLst>
          </p:cNvPr>
          <p:cNvSpPr txBox="1"/>
          <p:nvPr/>
        </p:nvSpPr>
        <p:spPr>
          <a:xfrm>
            <a:off x="447692" y="4598116"/>
            <a:ext cx="1653017" cy="1552605"/>
          </a:xfrm>
          <a:prstGeom prst="rect">
            <a:avLst/>
          </a:prstGeom>
          <a:noFill/>
        </p:spPr>
        <p:txBody>
          <a:bodyPr wrap="none" rtlCol="0">
            <a:spAutoFit/>
          </a:bodyPr>
          <a:lstStyle/>
          <a:p>
            <a:pPr>
              <a:lnSpc>
                <a:spcPts val="1700"/>
              </a:lnSpc>
            </a:pPr>
            <a:r>
              <a:rPr lang="en-US" sz="1300" b="1" dirty="0">
                <a:latin typeface="Arial Narrow" panose="020B0604020202020204" pitchFamily="34" charset="0"/>
                <a:cs typeface="Arial Narrow" panose="020B0604020202020204" pitchFamily="34" charset="0"/>
              </a:rPr>
              <a:t>Address</a:t>
            </a:r>
          </a:p>
          <a:p>
            <a:pPr>
              <a:lnSpc>
                <a:spcPts val="1700"/>
              </a:lnSpc>
            </a:pPr>
            <a:r>
              <a:rPr lang="en-US" sz="1300" b="1" dirty="0">
                <a:latin typeface="Arial Narrow" panose="020B0604020202020204" pitchFamily="34" charset="0"/>
                <a:cs typeface="Arial Narrow" panose="020B0604020202020204" pitchFamily="34" charset="0"/>
              </a:rPr>
              <a:t>Location</a:t>
            </a:r>
          </a:p>
          <a:p>
            <a:pPr>
              <a:lnSpc>
                <a:spcPts val="1700"/>
              </a:lnSpc>
            </a:pPr>
            <a:r>
              <a:rPr lang="en-US" sz="1300" b="1" dirty="0">
                <a:latin typeface="Arial Narrow" panose="020B0604020202020204" pitchFamily="34" charset="0"/>
                <a:cs typeface="Arial Narrow" panose="020B0604020202020204" pitchFamily="34" charset="0"/>
              </a:rPr>
              <a:t>Block &amp; Lots</a:t>
            </a:r>
          </a:p>
          <a:p>
            <a:pPr>
              <a:lnSpc>
                <a:spcPts val="1600"/>
              </a:lnSpc>
            </a:pPr>
            <a:r>
              <a:rPr lang="en-US" sz="1300" b="1" dirty="0">
                <a:latin typeface="Arial Narrow" panose="020B0604020202020204" pitchFamily="34" charset="0"/>
                <a:cs typeface="Arial Narrow" panose="020B0604020202020204" pitchFamily="34" charset="0"/>
              </a:rPr>
              <a:t>Use</a:t>
            </a:r>
          </a:p>
          <a:p>
            <a:pPr>
              <a:lnSpc>
                <a:spcPts val="1560"/>
              </a:lnSpc>
            </a:pPr>
            <a:r>
              <a:rPr lang="en-US" sz="1300" b="1" dirty="0">
                <a:latin typeface="Arial Narrow" panose="020B0604020202020204" pitchFamily="34" charset="0"/>
                <a:cs typeface="Arial Narrow" panose="020B0604020202020204" pitchFamily="34" charset="0"/>
              </a:rPr>
              <a:t>Lot Dimensions</a:t>
            </a:r>
          </a:p>
          <a:p>
            <a:pPr>
              <a:lnSpc>
                <a:spcPts val="1600"/>
              </a:lnSpc>
            </a:pPr>
            <a:r>
              <a:rPr lang="en-US" sz="1300" b="1" dirty="0">
                <a:latin typeface="Arial Narrow" panose="020B0604020202020204" pitchFamily="34" charset="0"/>
                <a:cs typeface="Arial Narrow" panose="020B0604020202020204" pitchFamily="34" charset="0"/>
              </a:rPr>
              <a:t>Building Dimensions</a:t>
            </a:r>
          </a:p>
          <a:p>
            <a:pPr>
              <a:lnSpc>
                <a:spcPts val="1600"/>
              </a:lnSpc>
            </a:pPr>
            <a:r>
              <a:rPr lang="en-US" sz="1300" b="1" dirty="0">
                <a:latin typeface="Arial Narrow" panose="020B0604020202020204" pitchFamily="34" charset="0"/>
                <a:cs typeface="Arial Narrow" panose="020B0604020202020204" pitchFamily="34" charset="0"/>
              </a:rPr>
              <a:t>Space Square Footage</a:t>
            </a:r>
          </a:p>
        </p:txBody>
      </p:sp>
      <p:sp>
        <p:nvSpPr>
          <p:cNvPr id="36" name="Rectangle 35">
            <a:extLst>
              <a:ext uri="{FF2B5EF4-FFF2-40B4-BE49-F238E27FC236}">
                <a16:creationId xmlns:a16="http://schemas.microsoft.com/office/drawing/2014/main" id="{FA565A45-B268-D242-B92C-8F83FAE14344}"/>
              </a:ext>
            </a:extLst>
          </p:cNvPr>
          <p:cNvSpPr/>
          <p:nvPr/>
        </p:nvSpPr>
        <p:spPr>
          <a:xfrm>
            <a:off x="5111852" y="4646838"/>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13BE8DA-B772-3247-B79E-77AE28C15C1E}"/>
              </a:ext>
            </a:extLst>
          </p:cNvPr>
          <p:cNvSpPr/>
          <p:nvPr/>
        </p:nvSpPr>
        <p:spPr>
          <a:xfrm>
            <a:off x="5111850" y="4850615"/>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391976-594F-E248-B43C-AA22064D3366}"/>
              </a:ext>
            </a:extLst>
          </p:cNvPr>
          <p:cNvSpPr/>
          <p:nvPr/>
        </p:nvSpPr>
        <p:spPr>
          <a:xfrm>
            <a:off x="5111850" y="5064599"/>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9CF4106-083B-0942-A0D1-065421688956}"/>
              </a:ext>
            </a:extLst>
          </p:cNvPr>
          <p:cNvSpPr/>
          <p:nvPr/>
        </p:nvSpPr>
        <p:spPr>
          <a:xfrm>
            <a:off x="5111848" y="5268376"/>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EDF15E-0ABC-AB4C-BBAA-3AF4BCF47566}"/>
              </a:ext>
            </a:extLst>
          </p:cNvPr>
          <p:cNvSpPr/>
          <p:nvPr/>
        </p:nvSpPr>
        <p:spPr>
          <a:xfrm>
            <a:off x="5111850" y="5478688"/>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1DD417-E4D8-F041-BFC6-C153C969D0B1}"/>
              </a:ext>
            </a:extLst>
          </p:cNvPr>
          <p:cNvSpPr/>
          <p:nvPr/>
        </p:nvSpPr>
        <p:spPr>
          <a:xfrm>
            <a:off x="5111848" y="5682465"/>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3D045F9-2A6B-3C45-B30B-22F87BB52F17}"/>
              </a:ext>
            </a:extLst>
          </p:cNvPr>
          <p:cNvSpPr/>
          <p:nvPr/>
        </p:nvSpPr>
        <p:spPr>
          <a:xfrm>
            <a:off x="5111848" y="5890827"/>
            <a:ext cx="4498848" cy="210312"/>
          </a:xfrm>
          <a:prstGeom prst="rect">
            <a:avLst/>
          </a:prstGeom>
          <a:solidFill>
            <a:srgbClr val="D01C1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D46B7C0-6585-5B41-BF87-1E074FFB72A7}"/>
              </a:ext>
            </a:extLst>
          </p:cNvPr>
          <p:cNvSpPr/>
          <p:nvPr/>
        </p:nvSpPr>
        <p:spPr>
          <a:xfrm>
            <a:off x="5111846" y="6094604"/>
            <a:ext cx="4498848" cy="21031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E5D10F0-79C6-2E44-AC99-26A2C0EA6301}"/>
              </a:ext>
            </a:extLst>
          </p:cNvPr>
          <p:cNvSpPr txBox="1"/>
          <p:nvPr/>
        </p:nvSpPr>
        <p:spPr>
          <a:xfrm>
            <a:off x="5111844" y="4598116"/>
            <a:ext cx="1148071" cy="1562223"/>
          </a:xfrm>
          <a:prstGeom prst="rect">
            <a:avLst/>
          </a:prstGeom>
          <a:noFill/>
        </p:spPr>
        <p:txBody>
          <a:bodyPr wrap="none" rtlCol="0">
            <a:spAutoFit/>
          </a:bodyPr>
          <a:lstStyle/>
          <a:p>
            <a:pPr>
              <a:lnSpc>
                <a:spcPts val="1700"/>
              </a:lnSpc>
            </a:pPr>
            <a:r>
              <a:rPr lang="en-US" sz="1300" b="1" dirty="0">
                <a:latin typeface="Arial Narrow" panose="020B0604020202020204" pitchFamily="34" charset="0"/>
                <a:cs typeface="Arial Narrow" panose="020B0604020202020204" pitchFamily="34" charset="0"/>
              </a:rPr>
              <a:t>Term</a:t>
            </a:r>
          </a:p>
          <a:p>
            <a:pPr>
              <a:lnSpc>
                <a:spcPts val="1700"/>
              </a:lnSpc>
            </a:pPr>
            <a:r>
              <a:rPr lang="en-US" sz="1300" b="1" dirty="0">
                <a:latin typeface="Arial Narrow" panose="020B0604020202020204" pitchFamily="34" charset="0"/>
                <a:cs typeface="Arial Narrow" panose="020B0604020202020204" pitchFamily="34" charset="0"/>
              </a:rPr>
              <a:t>Taxes</a:t>
            </a:r>
          </a:p>
          <a:p>
            <a:pPr>
              <a:lnSpc>
                <a:spcPts val="1700"/>
              </a:lnSpc>
            </a:pPr>
            <a:r>
              <a:rPr lang="en-US" sz="1300" b="1" dirty="0">
                <a:latin typeface="Arial Narrow" panose="020B0604020202020204" pitchFamily="34" charset="0"/>
                <a:cs typeface="Arial Narrow" panose="020B0604020202020204" pitchFamily="34" charset="0"/>
              </a:rPr>
              <a:t>CAM Charges</a:t>
            </a:r>
          </a:p>
          <a:p>
            <a:pPr>
              <a:lnSpc>
                <a:spcPts val="1600"/>
              </a:lnSpc>
            </a:pPr>
            <a:r>
              <a:rPr lang="en-US" sz="1300" b="1" dirty="0">
                <a:latin typeface="Arial Narrow" panose="020B0604020202020204" pitchFamily="34" charset="0"/>
                <a:cs typeface="Arial Narrow" panose="020B0604020202020204" pitchFamily="34" charset="0"/>
              </a:rPr>
              <a:t>Utilities</a:t>
            </a:r>
          </a:p>
          <a:p>
            <a:pPr>
              <a:lnSpc>
                <a:spcPts val="1560"/>
              </a:lnSpc>
            </a:pPr>
            <a:r>
              <a:rPr lang="en-US" sz="1300" b="1" dirty="0">
                <a:latin typeface="Arial Narrow" panose="020B0604020202020204" pitchFamily="34" charset="0"/>
                <a:cs typeface="Arial Narrow" panose="020B0604020202020204" pitchFamily="34" charset="0"/>
              </a:rPr>
              <a:t>Zoning District</a:t>
            </a:r>
          </a:p>
          <a:p>
            <a:pPr>
              <a:lnSpc>
                <a:spcPts val="1600"/>
              </a:lnSpc>
            </a:pPr>
            <a:r>
              <a:rPr lang="en-US" sz="1300" b="1" dirty="0">
                <a:latin typeface="Arial Narrow" panose="020B0604020202020204" pitchFamily="34" charset="0"/>
                <a:cs typeface="Arial Narrow" panose="020B0604020202020204" pitchFamily="34" charset="0"/>
              </a:rPr>
              <a:t>Year Built</a:t>
            </a:r>
          </a:p>
          <a:p>
            <a:pPr>
              <a:lnSpc>
                <a:spcPts val="1600"/>
              </a:lnSpc>
            </a:pPr>
            <a:r>
              <a:rPr lang="en-US" sz="1300" b="1" dirty="0">
                <a:latin typeface="Arial Narrow" panose="020B0604020202020204" pitchFamily="34" charset="0"/>
                <a:cs typeface="Arial Narrow" panose="020B0604020202020204" pitchFamily="34" charset="0"/>
              </a:rPr>
              <a:t>Transportation</a:t>
            </a:r>
          </a:p>
        </p:txBody>
      </p:sp>
      <p:sp>
        <p:nvSpPr>
          <p:cNvPr id="54" name="TextBox 53">
            <a:extLst>
              <a:ext uri="{FF2B5EF4-FFF2-40B4-BE49-F238E27FC236}">
                <a16:creationId xmlns:a16="http://schemas.microsoft.com/office/drawing/2014/main" id="{D85329C4-8B7E-1243-AD42-26536716731E}"/>
              </a:ext>
            </a:extLst>
          </p:cNvPr>
          <p:cNvSpPr txBox="1"/>
          <p:nvPr/>
        </p:nvSpPr>
        <p:spPr>
          <a:xfrm>
            <a:off x="3538086" y="4591538"/>
            <a:ext cx="1420582" cy="1562607"/>
          </a:xfrm>
          <a:prstGeom prst="rect">
            <a:avLst/>
          </a:prstGeom>
          <a:noFill/>
        </p:spPr>
        <p:txBody>
          <a:bodyPr wrap="none" rtlCol="0">
            <a:spAutoFit/>
          </a:bodyPr>
          <a:lstStyle/>
          <a:p>
            <a:pPr algn="r">
              <a:lnSpc>
                <a:spcPts val="1700"/>
              </a:lnSpc>
            </a:pPr>
            <a:r>
              <a:rPr lang="en-US" sz="1300" dirty="0">
                <a:latin typeface="Arial Narrow" panose="020B0604020202020204" pitchFamily="34" charset="0"/>
                <a:cs typeface="Arial Narrow" panose="020B0604020202020204" pitchFamily="34" charset="0"/>
              </a:rPr>
              <a:t>Address</a:t>
            </a:r>
          </a:p>
          <a:p>
            <a:pPr algn="r">
              <a:lnSpc>
                <a:spcPts val="1700"/>
              </a:lnSpc>
            </a:pPr>
            <a:r>
              <a:rPr lang="en-US" sz="1300" dirty="0">
                <a:latin typeface="Arial Narrow" panose="020B0604020202020204" pitchFamily="34" charset="0"/>
                <a:cs typeface="Arial Narrow" panose="020B0604020202020204" pitchFamily="34" charset="0"/>
              </a:rPr>
              <a:t>Location</a:t>
            </a:r>
          </a:p>
          <a:p>
            <a:pPr algn="r">
              <a:lnSpc>
                <a:spcPts val="1700"/>
              </a:lnSpc>
            </a:pPr>
            <a:r>
              <a:rPr lang="en-US" sz="1300" dirty="0">
                <a:latin typeface="Arial Narrow" panose="020B0604020202020204" pitchFamily="34" charset="0"/>
                <a:cs typeface="Arial Narrow" panose="020B0604020202020204" pitchFamily="34" charset="0"/>
              </a:rPr>
              <a:t>Block &amp; Lots</a:t>
            </a:r>
          </a:p>
          <a:p>
            <a:pPr algn="r">
              <a:lnSpc>
                <a:spcPts val="1600"/>
              </a:lnSpc>
            </a:pPr>
            <a:r>
              <a:rPr lang="en-US" sz="1300" dirty="0">
                <a:latin typeface="Arial Narrow" panose="020B0604020202020204" pitchFamily="34" charset="0"/>
                <a:cs typeface="Arial Narrow" panose="020B0604020202020204" pitchFamily="34" charset="0"/>
              </a:rPr>
              <a:t>Use</a:t>
            </a:r>
          </a:p>
          <a:p>
            <a:pPr algn="r">
              <a:lnSpc>
                <a:spcPts val="1560"/>
              </a:lnSpc>
            </a:pPr>
            <a:r>
              <a:rPr lang="en-US" sz="1300" dirty="0">
                <a:latin typeface="Arial Narrow" panose="020B0604020202020204" pitchFamily="34" charset="0"/>
                <a:cs typeface="Arial Narrow" panose="020B0604020202020204" pitchFamily="34" charset="0"/>
              </a:rPr>
              <a:t>Lot Dimensions</a:t>
            </a:r>
          </a:p>
          <a:p>
            <a:pPr algn="r">
              <a:lnSpc>
                <a:spcPts val="1600"/>
              </a:lnSpc>
            </a:pPr>
            <a:r>
              <a:rPr lang="en-US" sz="1300" dirty="0">
                <a:latin typeface="Arial Narrow" panose="020B0604020202020204" pitchFamily="34" charset="0"/>
                <a:cs typeface="Arial Narrow" panose="020B0604020202020204" pitchFamily="34" charset="0"/>
              </a:rPr>
              <a:t>Lot Square Footage</a:t>
            </a:r>
          </a:p>
          <a:p>
            <a:pPr algn="r">
              <a:lnSpc>
                <a:spcPts val="1600"/>
              </a:lnSpc>
            </a:pPr>
            <a:r>
              <a:rPr lang="en-US" sz="1300" dirty="0">
                <a:latin typeface="Arial Narrow" panose="020B0604020202020204" pitchFamily="34" charset="0"/>
                <a:cs typeface="Arial Narrow" panose="020B0604020202020204" pitchFamily="34" charset="0"/>
              </a:rPr>
              <a:t>Building Dimensions</a:t>
            </a:r>
          </a:p>
        </p:txBody>
      </p:sp>
      <p:sp>
        <p:nvSpPr>
          <p:cNvPr id="55" name="TextBox 54">
            <a:extLst>
              <a:ext uri="{FF2B5EF4-FFF2-40B4-BE49-F238E27FC236}">
                <a16:creationId xmlns:a16="http://schemas.microsoft.com/office/drawing/2014/main" id="{48AB499F-EDCF-C94C-BE63-2E06A9BF1358}"/>
              </a:ext>
            </a:extLst>
          </p:cNvPr>
          <p:cNvSpPr txBox="1"/>
          <p:nvPr/>
        </p:nvSpPr>
        <p:spPr>
          <a:xfrm>
            <a:off x="8552392" y="4591538"/>
            <a:ext cx="1058303" cy="1562607"/>
          </a:xfrm>
          <a:prstGeom prst="rect">
            <a:avLst/>
          </a:prstGeom>
          <a:noFill/>
        </p:spPr>
        <p:txBody>
          <a:bodyPr wrap="none" rtlCol="0">
            <a:spAutoFit/>
          </a:bodyPr>
          <a:lstStyle/>
          <a:p>
            <a:pPr algn="r">
              <a:lnSpc>
                <a:spcPts val="1700"/>
              </a:lnSpc>
            </a:pPr>
            <a:r>
              <a:rPr lang="en-US" sz="1300" dirty="0">
                <a:latin typeface="Arial Narrow" panose="020B0604020202020204" pitchFamily="34" charset="0"/>
                <a:cs typeface="Arial Narrow" panose="020B0604020202020204" pitchFamily="34" charset="0"/>
              </a:rPr>
              <a:t>Term</a:t>
            </a:r>
          </a:p>
          <a:p>
            <a:pPr algn="r">
              <a:lnSpc>
                <a:spcPts val="1700"/>
              </a:lnSpc>
            </a:pPr>
            <a:r>
              <a:rPr lang="en-US" sz="1300" dirty="0">
                <a:latin typeface="Arial Narrow" panose="020B0604020202020204" pitchFamily="34" charset="0"/>
                <a:cs typeface="Arial Narrow" panose="020B0604020202020204" pitchFamily="34" charset="0"/>
              </a:rPr>
              <a:t>Taxes</a:t>
            </a:r>
          </a:p>
          <a:p>
            <a:pPr algn="r">
              <a:lnSpc>
                <a:spcPts val="1700"/>
              </a:lnSpc>
            </a:pPr>
            <a:r>
              <a:rPr lang="en-US" sz="1300" dirty="0">
                <a:latin typeface="Arial Narrow" panose="020B0604020202020204" pitchFamily="34" charset="0"/>
                <a:cs typeface="Arial Narrow" panose="020B0604020202020204" pitchFamily="34" charset="0"/>
              </a:rPr>
              <a:t>CAM Charges</a:t>
            </a:r>
          </a:p>
          <a:p>
            <a:pPr algn="r">
              <a:lnSpc>
                <a:spcPts val="1600"/>
              </a:lnSpc>
            </a:pPr>
            <a:r>
              <a:rPr lang="en-US" sz="1300" dirty="0">
                <a:latin typeface="Arial Narrow" panose="020B0604020202020204" pitchFamily="34" charset="0"/>
                <a:cs typeface="Arial Narrow" panose="020B0604020202020204" pitchFamily="34" charset="0"/>
              </a:rPr>
              <a:t>Utilities</a:t>
            </a:r>
          </a:p>
          <a:p>
            <a:pPr algn="r">
              <a:lnSpc>
                <a:spcPts val="1560"/>
              </a:lnSpc>
            </a:pPr>
            <a:r>
              <a:rPr lang="en-US" sz="1300" dirty="0">
                <a:latin typeface="Arial Narrow" panose="020B0604020202020204" pitchFamily="34" charset="0"/>
                <a:cs typeface="Arial Narrow" panose="020B0604020202020204" pitchFamily="34" charset="0"/>
              </a:rPr>
              <a:t>Zoning District</a:t>
            </a:r>
          </a:p>
          <a:p>
            <a:pPr algn="r">
              <a:lnSpc>
                <a:spcPts val="1600"/>
              </a:lnSpc>
            </a:pPr>
            <a:r>
              <a:rPr lang="en-US" sz="1300" dirty="0">
                <a:latin typeface="Arial Narrow" panose="020B0604020202020204" pitchFamily="34" charset="0"/>
                <a:cs typeface="Arial Narrow" panose="020B0604020202020204" pitchFamily="34" charset="0"/>
              </a:rPr>
              <a:t>Year Built</a:t>
            </a:r>
          </a:p>
          <a:p>
            <a:pPr algn="r">
              <a:lnSpc>
                <a:spcPts val="1600"/>
              </a:lnSpc>
            </a:pPr>
            <a:r>
              <a:rPr lang="en-US" sz="1300" dirty="0">
                <a:latin typeface="Arial Narrow" panose="020B0604020202020204" pitchFamily="34" charset="0"/>
                <a:cs typeface="Arial Narrow" panose="020B0604020202020204" pitchFamily="34" charset="0"/>
              </a:rPr>
              <a:t>Transportation</a:t>
            </a:r>
          </a:p>
        </p:txBody>
      </p:sp>
      <p:sp>
        <p:nvSpPr>
          <p:cNvPr id="57" name="TextBox 56">
            <a:extLst>
              <a:ext uri="{FF2B5EF4-FFF2-40B4-BE49-F238E27FC236}">
                <a16:creationId xmlns:a16="http://schemas.microsoft.com/office/drawing/2014/main" id="{496B2364-32EA-6145-8612-D1A1B9AE9D5F}"/>
              </a:ext>
            </a:extLst>
          </p:cNvPr>
          <p:cNvSpPr txBox="1"/>
          <p:nvPr/>
        </p:nvSpPr>
        <p:spPr>
          <a:xfrm>
            <a:off x="3109443" y="6974507"/>
            <a:ext cx="3839513" cy="230832"/>
          </a:xfrm>
          <a:prstGeom prst="rect">
            <a:avLst/>
          </a:prstGeom>
          <a:noFill/>
        </p:spPr>
        <p:txBody>
          <a:bodyPr wrap="none" rtlCol="0">
            <a:spAutoFit/>
          </a:bodyPr>
          <a:lstStyle/>
          <a:p>
            <a:pPr algn="ctr"/>
            <a:r>
              <a:rPr lang="en-US" sz="900" dirty="0">
                <a:latin typeface="Arial Narrow" panose="020B0604020202020204" pitchFamily="34" charset="0"/>
                <a:cs typeface="Arial Narrow" panose="020B0604020202020204" pitchFamily="34" charset="0"/>
              </a:rPr>
              <a:t>For surveys, additional pictures and detailed financials, please contact the listing agent.</a:t>
            </a:r>
          </a:p>
        </p:txBody>
      </p:sp>
      <p:sp>
        <p:nvSpPr>
          <p:cNvPr id="58" name="TextBox 57">
            <a:extLst>
              <a:ext uri="{FF2B5EF4-FFF2-40B4-BE49-F238E27FC236}">
                <a16:creationId xmlns:a16="http://schemas.microsoft.com/office/drawing/2014/main" id="{C391F816-6108-D14F-9018-516010D7F913}"/>
              </a:ext>
            </a:extLst>
          </p:cNvPr>
          <p:cNvSpPr txBox="1"/>
          <p:nvPr/>
        </p:nvSpPr>
        <p:spPr>
          <a:xfrm>
            <a:off x="2651760" y="6478688"/>
            <a:ext cx="2377439" cy="369332"/>
          </a:xfrm>
          <a:prstGeom prst="rect">
            <a:avLst/>
          </a:prstGeom>
          <a:noFill/>
        </p:spPr>
        <p:txBody>
          <a:bodyPr wrap="square" rtlCol="0">
            <a:spAutoFit/>
          </a:bodyPr>
          <a:lstStyle/>
          <a:p>
            <a:r>
              <a:rPr lang="en-US" b="1" dirty="0">
                <a:latin typeface="Arial Narrow" panose="020B0604020202020204" pitchFamily="34" charset="0"/>
                <a:cs typeface="Arial Narrow" panose="020B0604020202020204" pitchFamily="34" charset="0"/>
              </a:rPr>
              <a:t>BASE RENT/MO</a:t>
            </a:r>
          </a:p>
        </p:txBody>
      </p:sp>
      <p:sp>
        <p:nvSpPr>
          <p:cNvPr id="59" name="TextBox 58">
            <a:extLst>
              <a:ext uri="{FF2B5EF4-FFF2-40B4-BE49-F238E27FC236}">
                <a16:creationId xmlns:a16="http://schemas.microsoft.com/office/drawing/2014/main" id="{3D4FCB2A-F180-2647-86D5-E19223F343F2}"/>
              </a:ext>
            </a:extLst>
          </p:cNvPr>
          <p:cNvSpPr txBox="1"/>
          <p:nvPr/>
        </p:nvSpPr>
        <p:spPr>
          <a:xfrm>
            <a:off x="5029199" y="6478688"/>
            <a:ext cx="2377439" cy="369332"/>
          </a:xfrm>
          <a:prstGeom prst="rect">
            <a:avLst/>
          </a:prstGeom>
          <a:noFill/>
        </p:spPr>
        <p:txBody>
          <a:bodyPr wrap="square" rtlCol="0">
            <a:spAutoFit/>
          </a:bodyPr>
          <a:lstStyle/>
          <a:p>
            <a:pPr algn="r"/>
            <a:r>
              <a:rPr lang="en-US" dirty="0">
                <a:latin typeface="Arial Narrow" panose="020B0604020202020204" pitchFamily="34" charset="0"/>
                <a:cs typeface="Arial Narrow" panose="020B0604020202020204" pitchFamily="34" charset="0"/>
              </a:rPr>
              <a:t>$00,000</a:t>
            </a:r>
          </a:p>
        </p:txBody>
      </p:sp>
    </p:spTree>
    <p:extLst>
      <p:ext uri="{BB962C8B-B14F-4D97-AF65-F5344CB8AC3E}">
        <p14:creationId xmlns:p14="http://schemas.microsoft.com/office/powerpoint/2010/main" val="81175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42792B-ABAB-984E-9684-62C8E5D0FC48}"/>
              </a:ext>
            </a:extLst>
          </p:cNvPr>
          <p:cNvSpPr/>
          <p:nvPr/>
        </p:nvSpPr>
        <p:spPr>
          <a:xfrm>
            <a:off x="0" y="0"/>
            <a:ext cx="100584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“Shape Fill”, “Picture”, Select Picture from Computer</a:t>
            </a:r>
          </a:p>
        </p:txBody>
      </p:sp>
      <p:sp>
        <p:nvSpPr>
          <p:cNvPr id="4" name="TextBox 3">
            <a:extLst>
              <a:ext uri="{FF2B5EF4-FFF2-40B4-BE49-F238E27FC236}">
                <a16:creationId xmlns:a16="http://schemas.microsoft.com/office/drawing/2014/main" id="{5BE29DCB-FBB9-2940-AC72-10D100CA1940}"/>
              </a:ext>
            </a:extLst>
          </p:cNvPr>
          <p:cNvSpPr txBox="1"/>
          <p:nvPr/>
        </p:nvSpPr>
        <p:spPr>
          <a:xfrm>
            <a:off x="447700" y="7201252"/>
            <a:ext cx="2462918" cy="323165"/>
          </a:xfrm>
          <a:prstGeom prst="rect">
            <a:avLst/>
          </a:prstGeom>
          <a:noFill/>
        </p:spPr>
        <p:txBody>
          <a:bodyPr wrap="none" rtlCol="0">
            <a:spAutoFit/>
          </a:bodyPr>
          <a:lstStyle/>
          <a:p>
            <a:r>
              <a:rPr lang="en-US" sz="1500" b="1" dirty="0">
                <a:latin typeface="Arial Narrow" panose="020B0604020202020204" pitchFamily="34" charset="0"/>
                <a:cs typeface="Arial Narrow" panose="020B0604020202020204" pitchFamily="34" charset="0"/>
              </a:rPr>
              <a:t>4</a:t>
            </a:r>
            <a:r>
              <a:rPr lang="en-US" sz="1500" dirty="0">
                <a:latin typeface="Arial Narrow" panose="020B0604020202020204" pitchFamily="34" charset="0"/>
                <a:cs typeface="Arial Narrow" panose="020B0604020202020204" pitchFamily="34" charset="0"/>
              </a:rPr>
              <a:t> PROPERTY ADDRESS HERE</a:t>
            </a:r>
          </a:p>
        </p:txBody>
      </p:sp>
      <p:sp>
        <p:nvSpPr>
          <p:cNvPr id="5" name="TextBox 4">
            <a:extLst>
              <a:ext uri="{FF2B5EF4-FFF2-40B4-BE49-F238E27FC236}">
                <a16:creationId xmlns:a16="http://schemas.microsoft.com/office/drawing/2014/main" id="{253D877E-06ED-5644-857E-388474B5B015}"/>
              </a:ext>
            </a:extLst>
          </p:cNvPr>
          <p:cNvSpPr txBox="1"/>
          <p:nvPr/>
        </p:nvSpPr>
        <p:spPr>
          <a:xfrm>
            <a:off x="8490970" y="7201252"/>
            <a:ext cx="1119730" cy="323165"/>
          </a:xfrm>
          <a:prstGeom prst="rect">
            <a:avLst/>
          </a:prstGeom>
          <a:noFill/>
        </p:spPr>
        <p:txBody>
          <a:bodyPr wrap="none" rtlCol="0">
            <a:spAutoFit/>
          </a:bodyPr>
          <a:lstStyle/>
          <a:p>
            <a:pPr algn="r"/>
            <a:r>
              <a:rPr lang="en-US" sz="1500" b="1" dirty="0">
                <a:latin typeface="Arial Narrow" panose="020B0604020202020204" pitchFamily="34" charset="0"/>
                <a:cs typeface="Arial Narrow" panose="020B0604020202020204" pitchFamily="34" charset="0"/>
              </a:rPr>
              <a:t>LOCAL MAP</a:t>
            </a:r>
            <a:endParaRPr lang="en-US" sz="1500" dirty="0">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A8FAF68A-5E10-9646-958B-8A7D54E4AEA4}"/>
              </a:ext>
            </a:extLst>
          </p:cNvPr>
          <p:cNvPicPr>
            <a:picLocks noChangeAspect="1"/>
          </p:cNvPicPr>
          <p:nvPr/>
        </p:nvPicPr>
        <p:blipFill rotWithShape="1">
          <a:blip r:embed="rId2"/>
          <a:srcRect l="10714" t="24643" r="11429" b="28214"/>
          <a:stretch/>
        </p:blipFill>
        <p:spPr>
          <a:xfrm>
            <a:off x="8056220" y="290468"/>
            <a:ext cx="1554480" cy="470623"/>
          </a:xfrm>
          <a:prstGeom prst="rect">
            <a:avLst/>
          </a:prstGeom>
        </p:spPr>
      </p:pic>
    </p:spTree>
    <p:extLst>
      <p:ext uri="{BB962C8B-B14F-4D97-AF65-F5344CB8AC3E}">
        <p14:creationId xmlns:p14="http://schemas.microsoft.com/office/powerpoint/2010/main" val="1679516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TotalTime>
  <Words>251</Words>
  <Application>Microsoft Macintosh PowerPoint</Application>
  <PresentationFormat>Custom</PresentationFormat>
  <Paragraphs>61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cp:revision>
  <dcterms:created xsi:type="dcterms:W3CDTF">2019-01-09T19:27:14Z</dcterms:created>
  <dcterms:modified xsi:type="dcterms:W3CDTF">2019-01-14T19:16:24Z</dcterms:modified>
</cp:coreProperties>
</file>